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1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2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4425" y="678232"/>
            <a:ext cx="4233011" cy="6179768"/>
          </a:xfrm>
          <a:prstGeom prst="rect">
            <a:avLst/>
          </a:prstGeom>
        </p:spPr>
      </p:pic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6927850" y="1365722"/>
            <a:ext cx="2084388" cy="36841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5368636" y="49729"/>
            <a:ext cx="7549834" cy="6751747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3397" y="-713781"/>
            <a:ext cx="4981868" cy="3747927"/>
            <a:chOff x="2432790" y="730250"/>
            <a:chExt cx="7132330" cy="5365749"/>
          </a:xfrm>
          <a:solidFill>
            <a:schemeClr val="bg1">
              <a:lumMod val="95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79096" y="-259959"/>
            <a:ext cx="9160652" cy="6891683"/>
            <a:chOff x="2432790" y="730250"/>
            <a:chExt cx="7132330" cy="5365749"/>
          </a:xfrm>
          <a:solidFill>
            <a:schemeClr val="bg1">
              <a:lumMod val="95000"/>
              <a:alpha val="29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363912" y="800101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73841"/>
            <a:ext cx="2314575" cy="2312988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853508" y="-1643098"/>
            <a:ext cx="6484984" cy="5799461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2164509" y="-86896"/>
            <a:ext cx="7862983" cy="7031793"/>
          </a:xfrm>
          <a:custGeom>
            <a:avLst/>
            <a:gdLst>
              <a:gd name="connsiteX0" fmla="*/ 2777634 w 3757402"/>
              <a:gd name="connsiteY0" fmla="*/ 0 h 3360210"/>
              <a:gd name="connsiteX1" fmla="*/ 2917880 w 3757402"/>
              <a:gd name="connsiteY1" fmla="*/ 58483 h 3360210"/>
              <a:gd name="connsiteX2" fmla="*/ 2917880 w 3757402"/>
              <a:gd name="connsiteY2" fmla="*/ 339205 h 3360210"/>
              <a:gd name="connsiteX3" fmla="*/ 2881520 w 3757402"/>
              <a:gd name="connsiteY3" fmla="*/ 378194 h 3360210"/>
              <a:gd name="connsiteX4" fmla="*/ 2881520 w 3757402"/>
              <a:gd name="connsiteY4" fmla="*/ 534150 h 3360210"/>
              <a:gd name="connsiteX5" fmla="*/ 3037348 w 3757402"/>
              <a:gd name="connsiteY5" fmla="*/ 534150 h 3360210"/>
              <a:gd name="connsiteX6" fmla="*/ 3084096 w 3757402"/>
              <a:gd name="connsiteY6" fmla="*/ 487363 h 3360210"/>
              <a:gd name="connsiteX7" fmla="*/ 3250313 w 3757402"/>
              <a:gd name="connsiteY7" fmla="*/ 487363 h 3360210"/>
              <a:gd name="connsiteX8" fmla="*/ 3250313 w 3757402"/>
              <a:gd name="connsiteY8" fmla="*/ 653717 h 3360210"/>
              <a:gd name="connsiteX9" fmla="*/ 3213953 w 3757402"/>
              <a:gd name="connsiteY9" fmla="*/ 690107 h 3360210"/>
              <a:gd name="connsiteX10" fmla="*/ 3213953 w 3757402"/>
              <a:gd name="connsiteY10" fmla="*/ 747291 h 3360210"/>
              <a:gd name="connsiteX11" fmla="*/ 3271090 w 3757402"/>
              <a:gd name="connsiteY11" fmla="*/ 747291 h 3360210"/>
              <a:gd name="connsiteX12" fmla="*/ 3458083 w 3757402"/>
              <a:gd name="connsiteY12" fmla="*/ 560143 h 3360210"/>
              <a:gd name="connsiteX13" fmla="*/ 3624300 w 3757402"/>
              <a:gd name="connsiteY13" fmla="*/ 560143 h 3360210"/>
              <a:gd name="connsiteX14" fmla="*/ 3624300 w 3757402"/>
              <a:gd name="connsiteY14" fmla="*/ 723897 h 3360210"/>
              <a:gd name="connsiteX15" fmla="*/ 3242521 w 3757402"/>
              <a:gd name="connsiteY15" fmla="*/ 1103391 h 3360210"/>
              <a:gd name="connsiteX16" fmla="*/ 3242521 w 3757402"/>
              <a:gd name="connsiteY16" fmla="*/ 1248950 h 3360210"/>
              <a:gd name="connsiteX17" fmla="*/ 3242521 w 3757402"/>
              <a:gd name="connsiteY17" fmla="*/ 1386712 h 3360210"/>
              <a:gd name="connsiteX18" fmla="*/ 3149024 w 3757402"/>
              <a:gd name="connsiteY18" fmla="*/ 1482885 h 3360210"/>
              <a:gd name="connsiteX19" fmla="*/ 3149024 w 3757402"/>
              <a:gd name="connsiteY19" fmla="*/ 1592055 h 3360210"/>
              <a:gd name="connsiteX20" fmla="*/ 3255507 w 3757402"/>
              <a:gd name="connsiteY20" fmla="*/ 1592055 h 3360210"/>
              <a:gd name="connsiteX21" fmla="*/ 3471069 w 3757402"/>
              <a:gd name="connsiteY21" fmla="*/ 1378914 h 3360210"/>
              <a:gd name="connsiteX22" fmla="*/ 3632091 w 3757402"/>
              <a:gd name="connsiteY22" fmla="*/ 1378914 h 3360210"/>
              <a:gd name="connsiteX23" fmla="*/ 3632091 w 3757402"/>
              <a:gd name="connsiteY23" fmla="*/ 1540069 h 3360210"/>
              <a:gd name="connsiteX24" fmla="*/ 3372378 w 3757402"/>
              <a:gd name="connsiteY24" fmla="*/ 1799996 h 3360210"/>
              <a:gd name="connsiteX25" fmla="*/ 3372378 w 3757402"/>
              <a:gd name="connsiteY25" fmla="*/ 1927361 h 3360210"/>
              <a:gd name="connsiteX26" fmla="*/ 3502234 w 3757402"/>
              <a:gd name="connsiteY26" fmla="*/ 1927361 h 3360210"/>
              <a:gd name="connsiteX27" fmla="*/ 3585343 w 3757402"/>
              <a:gd name="connsiteY27" fmla="*/ 1844184 h 3360210"/>
              <a:gd name="connsiteX28" fmla="*/ 3728185 w 3757402"/>
              <a:gd name="connsiteY28" fmla="*/ 1844184 h 3360210"/>
              <a:gd name="connsiteX29" fmla="*/ 3728185 w 3757402"/>
              <a:gd name="connsiteY29" fmla="*/ 1989743 h 3360210"/>
              <a:gd name="connsiteX30" fmla="*/ 2543892 w 3757402"/>
              <a:gd name="connsiteY30" fmla="*/ 3175012 h 3360210"/>
              <a:gd name="connsiteX31" fmla="*/ 2320539 w 3757402"/>
              <a:gd name="connsiteY31" fmla="*/ 3175012 h 3360210"/>
              <a:gd name="connsiteX32" fmla="*/ 2133545 w 3757402"/>
              <a:gd name="connsiteY32" fmla="*/ 3175012 h 3360210"/>
              <a:gd name="connsiteX33" fmla="*/ 2001092 w 3757402"/>
              <a:gd name="connsiteY33" fmla="*/ 3307575 h 3360210"/>
              <a:gd name="connsiteX34" fmla="*/ 1746573 w 3757402"/>
              <a:gd name="connsiteY34" fmla="*/ 3307575 h 3360210"/>
              <a:gd name="connsiteX35" fmla="*/ 1746573 w 3757402"/>
              <a:gd name="connsiteY35" fmla="*/ 3055445 h 3360210"/>
              <a:gd name="connsiteX36" fmla="*/ 1749170 w 3757402"/>
              <a:gd name="connsiteY36" fmla="*/ 3050247 h 3360210"/>
              <a:gd name="connsiteX37" fmla="*/ 1743975 w 3757402"/>
              <a:gd name="connsiteY37" fmla="*/ 2800716 h 3360210"/>
              <a:gd name="connsiteX38" fmla="*/ 1497248 w 3757402"/>
              <a:gd name="connsiteY38" fmla="*/ 2800716 h 3360210"/>
              <a:gd name="connsiteX39" fmla="*/ 1193383 w 3757402"/>
              <a:gd name="connsiteY39" fmla="*/ 3104831 h 3360210"/>
              <a:gd name="connsiteX40" fmla="*/ 1003792 w 3757402"/>
              <a:gd name="connsiteY40" fmla="*/ 3104831 h 3360210"/>
              <a:gd name="connsiteX41" fmla="*/ 1003792 w 3757402"/>
              <a:gd name="connsiteY41" fmla="*/ 2915085 h 3360210"/>
              <a:gd name="connsiteX42" fmla="*/ 1164815 w 3757402"/>
              <a:gd name="connsiteY42" fmla="*/ 2753930 h 3360210"/>
              <a:gd name="connsiteX43" fmla="*/ 1164815 w 3757402"/>
              <a:gd name="connsiteY43" fmla="*/ 2616168 h 3360210"/>
              <a:gd name="connsiteX44" fmla="*/ 1164815 w 3757402"/>
              <a:gd name="connsiteY44" fmla="*/ 2431620 h 3360210"/>
              <a:gd name="connsiteX45" fmla="*/ 1164815 w 3757402"/>
              <a:gd name="connsiteY45" fmla="*/ 2306855 h 3360210"/>
              <a:gd name="connsiteX46" fmla="*/ 1040152 w 3757402"/>
              <a:gd name="connsiteY46" fmla="*/ 2306855 h 3360210"/>
              <a:gd name="connsiteX47" fmla="*/ 783036 w 3757402"/>
              <a:gd name="connsiteY47" fmla="*/ 2564183 h 3360210"/>
              <a:gd name="connsiteX48" fmla="*/ 627208 w 3757402"/>
              <a:gd name="connsiteY48" fmla="*/ 2564183 h 3360210"/>
              <a:gd name="connsiteX49" fmla="*/ 627208 w 3757402"/>
              <a:gd name="connsiteY49" fmla="*/ 2408226 h 3360210"/>
              <a:gd name="connsiteX50" fmla="*/ 980418 w 3757402"/>
              <a:gd name="connsiteY50" fmla="*/ 2054725 h 3360210"/>
              <a:gd name="connsiteX51" fmla="*/ 980418 w 3757402"/>
              <a:gd name="connsiteY51" fmla="*/ 1953354 h 3360210"/>
              <a:gd name="connsiteX52" fmla="*/ 876533 w 3757402"/>
              <a:gd name="connsiteY52" fmla="*/ 1953354 h 3360210"/>
              <a:gd name="connsiteX53" fmla="*/ 255818 w 3757402"/>
              <a:gd name="connsiteY53" fmla="*/ 2574580 h 3360210"/>
              <a:gd name="connsiteX54" fmla="*/ 42853 w 3757402"/>
              <a:gd name="connsiteY54" fmla="*/ 2574580 h 3360210"/>
              <a:gd name="connsiteX55" fmla="*/ 42853 w 3757402"/>
              <a:gd name="connsiteY55" fmla="*/ 2361439 h 3360210"/>
              <a:gd name="connsiteX56" fmla="*/ 554488 w 3757402"/>
              <a:gd name="connsiteY56" fmla="*/ 1849383 h 3360210"/>
              <a:gd name="connsiteX57" fmla="*/ 554488 w 3757402"/>
              <a:gd name="connsiteY57" fmla="*/ 1779202 h 3360210"/>
              <a:gd name="connsiteX58" fmla="*/ 484366 w 3757402"/>
              <a:gd name="connsiteY58" fmla="*/ 1779202 h 3360210"/>
              <a:gd name="connsiteX59" fmla="*/ 320746 w 3757402"/>
              <a:gd name="connsiteY59" fmla="*/ 1942956 h 3360210"/>
              <a:gd name="connsiteX60" fmla="*/ 112976 w 3757402"/>
              <a:gd name="connsiteY60" fmla="*/ 1942956 h 3360210"/>
              <a:gd name="connsiteX61" fmla="*/ 112976 w 3757402"/>
              <a:gd name="connsiteY61" fmla="*/ 1735015 h 3360210"/>
              <a:gd name="connsiteX62" fmla="*/ 177904 w 3757402"/>
              <a:gd name="connsiteY62" fmla="*/ 1670033 h 3360210"/>
              <a:gd name="connsiteX63" fmla="*/ 177904 w 3757402"/>
              <a:gd name="connsiteY63" fmla="*/ 1485484 h 3360210"/>
              <a:gd name="connsiteX64" fmla="*/ 177904 w 3757402"/>
              <a:gd name="connsiteY64" fmla="*/ 1311333 h 3360210"/>
              <a:gd name="connsiteX65" fmla="*/ 175307 w 3757402"/>
              <a:gd name="connsiteY65" fmla="*/ 1134582 h 3360210"/>
              <a:gd name="connsiteX66" fmla="*/ 175307 w 3757402"/>
              <a:gd name="connsiteY66" fmla="*/ 947435 h 3360210"/>
              <a:gd name="connsiteX67" fmla="*/ 1058332 w 3757402"/>
              <a:gd name="connsiteY67" fmla="*/ 100072 h 3360210"/>
              <a:gd name="connsiteX68" fmla="*/ 1250520 w 3757402"/>
              <a:gd name="connsiteY68" fmla="*/ 102671 h 3360210"/>
              <a:gd name="connsiteX69" fmla="*/ 1250520 w 3757402"/>
              <a:gd name="connsiteY69" fmla="*/ 295017 h 3360210"/>
              <a:gd name="connsiteX70" fmla="*/ 1159620 w 3757402"/>
              <a:gd name="connsiteY70" fmla="*/ 385992 h 3360210"/>
              <a:gd name="connsiteX71" fmla="*/ 1159620 w 3757402"/>
              <a:gd name="connsiteY71" fmla="*/ 531551 h 3360210"/>
              <a:gd name="connsiteX72" fmla="*/ 1305060 w 3757402"/>
              <a:gd name="connsiteY72" fmla="*/ 531551 h 3360210"/>
              <a:gd name="connsiteX73" fmla="*/ 1585550 w 3757402"/>
              <a:gd name="connsiteY73" fmla="*/ 248230 h 3360210"/>
              <a:gd name="connsiteX74" fmla="*/ 1767350 w 3757402"/>
              <a:gd name="connsiteY74" fmla="*/ 248230 h 3360210"/>
              <a:gd name="connsiteX75" fmla="*/ 1946552 w 3757402"/>
              <a:gd name="connsiteY75" fmla="*/ 248230 h 3360210"/>
              <a:gd name="connsiteX76" fmla="*/ 2123157 w 3757402"/>
              <a:gd name="connsiteY76" fmla="*/ 71480 h 3360210"/>
              <a:gd name="connsiteX77" fmla="*/ 2291970 w 3757402"/>
              <a:gd name="connsiteY77" fmla="*/ 71480 h 3360210"/>
              <a:gd name="connsiteX78" fmla="*/ 2291970 w 3757402"/>
              <a:gd name="connsiteY78" fmla="*/ 240432 h 3360210"/>
              <a:gd name="connsiteX79" fmla="*/ 2214056 w 3757402"/>
              <a:gd name="connsiteY79" fmla="*/ 318411 h 3360210"/>
              <a:gd name="connsiteX80" fmla="*/ 2214056 w 3757402"/>
              <a:gd name="connsiteY80" fmla="*/ 401587 h 3360210"/>
              <a:gd name="connsiteX81" fmla="*/ 2297165 w 3757402"/>
              <a:gd name="connsiteY81" fmla="*/ 401587 h 3360210"/>
              <a:gd name="connsiteX82" fmla="*/ 2637389 w 3757402"/>
              <a:gd name="connsiteY82" fmla="*/ 58483 h 3360210"/>
              <a:gd name="connsiteX83" fmla="*/ 2777634 w 3757402"/>
              <a:gd name="connsiteY83" fmla="*/ 0 h 336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57402" h="3360210">
                <a:moveTo>
                  <a:pt x="2777634" y="0"/>
                </a:moveTo>
                <a:cubicBezTo>
                  <a:pt x="2828279" y="0"/>
                  <a:pt x="2878923" y="19494"/>
                  <a:pt x="2917880" y="58483"/>
                </a:cubicBezTo>
                <a:cubicBezTo>
                  <a:pt x="2995794" y="136462"/>
                  <a:pt x="2995794" y="261227"/>
                  <a:pt x="2917880" y="339205"/>
                </a:cubicBezTo>
                <a:cubicBezTo>
                  <a:pt x="2917880" y="339205"/>
                  <a:pt x="2917880" y="339205"/>
                  <a:pt x="2881520" y="378194"/>
                </a:cubicBezTo>
                <a:cubicBezTo>
                  <a:pt x="2837368" y="419782"/>
                  <a:pt x="2837368" y="489963"/>
                  <a:pt x="2881520" y="534150"/>
                </a:cubicBezTo>
                <a:cubicBezTo>
                  <a:pt x="2925671" y="578338"/>
                  <a:pt x="2995794" y="578338"/>
                  <a:pt x="3037348" y="534150"/>
                </a:cubicBezTo>
                <a:cubicBezTo>
                  <a:pt x="3037348" y="534150"/>
                  <a:pt x="3037348" y="534150"/>
                  <a:pt x="3084096" y="487363"/>
                </a:cubicBezTo>
                <a:cubicBezTo>
                  <a:pt x="3130844" y="440576"/>
                  <a:pt x="3206161" y="440576"/>
                  <a:pt x="3250313" y="487363"/>
                </a:cubicBezTo>
                <a:cubicBezTo>
                  <a:pt x="3297061" y="531551"/>
                  <a:pt x="3297061" y="606930"/>
                  <a:pt x="3250313" y="653717"/>
                </a:cubicBezTo>
                <a:cubicBezTo>
                  <a:pt x="3250313" y="653717"/>
                  <a:pt x="3250313" y="653717"/>
                  <a:pt x="3213953" y="690107"/>
                </a:cubicBezTo>
                <a:cubicBezTo>
                  <a:pt x="3198370" y="705702"/>
                  <a:pt x="3198370" y="731695"/>
                  <a:pt x="3213953" y="747291"/>
                </a:cubicBezTo>
                <a:cubicBezTo>
                  <a:pt x="3229536" y="762886"/>
                  <a:pt x="3255507" y="762886"/>
                  <a:pt x="3271090" y="747291"/>
                </a:cubicBezTo>
                <a:cubicBezTo>
                  <a:pt x="3271090" y="747291"/>
                  <a:pt x="3271090" y="747291"/>
                  <a:pt x="3458083" y="560143"/>
                </a:cubicBezTo>
                <a:cubicBezTo>
                  <a:pt x="3504832" y="515955"/>
                  <a:pt x="3577551" y="515955"/>
                  <a:pt x="3624300" y="560143"/>
                </a:cubicBezTo>
                <a:cubicBezTo>
                  <a:pt x="3668451" y="604331"/>
                  <a:pt x="3668451" y="679710"/>
                  <a:pt x="3624300" y="723897"/>
                </a:cubicBezTo>
                <a:cubicBezTo>
                  <a:pt x="3624300" y="723897"/>
                  <a:pt x="3624300" y="723897"/>
                  <a:pt x="3242521" y="1103391"/>
                </a:cubicBezTo>
                <a:cubicBezTo>
                  <a:pt x="3203564" y="1144980"/>
                  <a:pt x="3203564" y="1209961"/>
                  <a:pt x="3242521" y="1248950"/>
                </a:cubicBezTo>
                <a:cubicBezTo>
                  <a:pt x="3281478" y="1287940"/>
                  <a:pt x="3281478" y="1350322"/>
                  <a:pt x="3242521" y="1386712"/>
                </a:cubicBezTo>
                <a:cubicBezTo>
                  <a:pt x="3242521" y="1386712"/>
                  <a:pt x="3242521" y="1386712"/>
                  <a:pt x="3149024" y="1482885"/>
                </a:cubicBezTo>
                <a:cubicBezTo>
                  <a:pt x="3117859" y="1514076"/>
                  <a:pt x="3117859" y="1563463"/>
                  <a:pt x="3149024" y="1592055"/>
                </a:cubicBezTo>
                <a:cubicBezTo>
                  <a:pt x="3177593" y="1623246"/>
                  <a:pt x="3226938" y="1623246"/>
                  <a:pt x="3255507" y="1592055"/>
                </a:cubicBezTo>
                <a:cubicBezTo>
                  <a:pt x="3255507" y="1592055"/>
                  <a:pt x="3255507" y="1592055"/>
                  <a:pt x="3471069" y="1378914"/>
                </a:cubicBezTo>
                <a:cubicBezTo>
                  <a:pt x="3515220" y="1332127"/>
                  <a:pt x="3587940" y="1332127"/>
                  <a:pt x="3632091" y="1378914"/>
                </a:cubicBezTo>
                <a:cubicBezTo>
                  <a:pt x="3676242" y="1423102"/>
                  <a:pt x="3676242" y="1495881"/>
                  <a:pt x="3632091" y="1540069"/>
                </a:cubicBezTo>
                <a:cubicBezTo>
                  <a:pt x="3632091" y="1540069"/>
                  <a:pt x="3632091" y="1540069"/>
                  <a:pt x="3372378" y="1799996"/>
                </a:cubicBezTo>
                <a:cubicBezTo>
                  <a:pt x="3336018" y="1833787"/>
                  <a:pt x="3336018" y="1893570"/>
                  <a:pt x="3372378" y="1927361"/>
                </a:cubicBezTo>
                <a:cubicBezTo>
                  <a:pt x="3408738" y="1963751"/>
                  <a:pt x="3465874" y="1963751"/>
                  <a:pt x="3502234" y="1927361"/>
                </a:cubicBezTo>
                <a:cubicBezTo>
                  <a:pt x="3502234" y="1927361"/>
                  <a:pt x="3502234" y="1927361"/>
                  <a:pt x="3585343" y="1844184"/>
                </a:cubicBezTo>
                <a:cubicBezTo>
                  <a:pt x="3624300" y="1805195"/>
                  <a:pt x="3689228" y="1805195"/>
                  <a:pt x="3728185" y="1844184"/>
                </a:cubicBezTo>
                <a:cubicBezTo>
                  <a:pt x="3767142" y="1885772"/>
                  <a:pt x="3767142" y="1948155"/>
                  <a:pt x="3728185" y="1989743"/>
                </a:cubicBezTo>
                <a:cubicBezTo>
                  <a:pt x="3728185" y="1989743"/>
                  <a:pt x="3728185" y="1989743"/>
                  <a:pt x="2543892" y="3175012"/>
                </a:cubicBezTo>
                <a:cubicBezTo>
                  <a:pt x="2481561" y="3237394"/>
                  <a:pt x="2380273" y="3237394"/>
                  <a:pt x="2320539" y="3175012"/>
                </a:cubicBezTo>
                <a:cubicBezTo>
                  <a:pt x="2268596" y="3123026"/>
                  <a:pt x="2182891" y="3123026"/>
                  <a:pt x="2133545" y="3175012"/>
                </a:cubicBezTo>
                <a:cubicBezTo>
                  <a:pt x="2133545" y="3175012"/>
                  <a:pt x="2133545" y="3175012"/>
                  <a:pt x="2001092" y="3307575"/>
                </a:cubicBezTo>
                <a:cubicBezTo>
                  <a:pt x="1930969" y="3377755"/>
                  <a:pt x="1816695" y="3377755"/>
                  <a:pt x="1746573" y="3307575"/>
                </a:cubicBezTo>
                <a:cubicBezTo>
                  <a:pt x="1679047" y="3237394"/>
                  <a:pt x="1676450" y="3125626"/>
                  <a:pt x="1746573" y="3055445"/>
                </a:cubicBezTo>
                <a:cubicBezTo>
                  <a:pt x="1746573" y="3055445"/>
                  <a:pt x="1746573" y="3055445"/>
                  <a:pt x="1749170" y="3050247"/>
                </a:cubicBezTo>
                <a:cubicBezTo>
                  <a:pt x="1816695" y="2980066"/>
                  <a:pt x="1816695" y="2868298"/>
                  <a:pt x="1743975" y="2800716"/>
                </a:cubicBezTo>
                <a:cubicBezTo>
                  <a:pt x="1676450" y="2733135"/>
                  <a:pt x="1567370" y="2733135"/>
                  <a:pt x="1497248" y="2800716"/>
                </a:cubicBezTo>
                <a:cubicBezTo>
                  <a:pt x="1497248" y="2800716"/>
                  <a:pt x="1497248" y="2800716"/>
                  <a:pt x="1193383" y="3104831"/>
                </a:cubicBezTo>
                <a:cubicBezTo>
                  <a:pt x="1141440" y="3156817"/>
                  <a:pt x="1055735" y="3156817"/>
                  <a:pt x="1003792" y="3104831"/>
                </a:cubicBezTo>
                <a:cubicBezTo>
                  <a:pt x="951850" y="3050247"/>
                  <a:pt x="951850" y="2967070"/>
                  <a:pt x="1003792" y="2915085"/>
                </a:cubicBezTo>
                <a:cubicBezTo>
                  <a:pt x="1003792" y="2915085"/>
                  <a:pt x="1003792" y="2915085"/>
                  <a:pt x="1164815" y="2753930"/>
                </a:cubicBezTo>
                <a:cubicBezTo>
                  <a:pt x="1201175" y="2714940"/>
                  <a:pt x="1201175" y="2652558"/>
                  <a:pt x="1164815" y="2616168"/>
                </a:cubicBezTo>
                <a:cubicBezTo>
                  <a:pt x="1112872" y="2564183"/>
                  <a:pt x="1112872" y="2483605"/>
                  <a:pt x="1164815" y="2431620"/>
                </a:cubicBezTo>
                <a:cubicBezTo>
                  <a:pt x="1198577" y="2397829"/>
                  <a:pt x="1198577" y="2340645"/>
                  <a:pt x="1164815" y="2306855"/>
                </a:cubicBezTo>
                <a:cubicBezTo>
                  <a:pt x="1131052" y="2273064"/>
                  <a:pt x="1073915" y="2273064"/>
                  <a:pt x="1040152" y="2306855"/>
                </a:cubicBezTo>
                <a:cubicBezTo>
                  <a:pt x="1040152" y="2306855"/>
                  <a:pt x="1040152" y="2306855"/>
                  <a:pt x="783036" y="2564183"/>
                </a:cubicBezTo>
                <a:cubicBezTo>
                  <a:pt x="741482" y="2605771"/>
                  <a:pt x="671359" y="2605771"/>
                  <a:pt x="627208" y="2564183"/>
                </a:cubicBezTo>
                <a:cubicBezTo>
                  <a:pt x="585654" y="2519995"/>
                  <a:pt x="585654" y="2449815"/>
                  <a:pt x="627208" y="2408226"/>
                </a:cubicBezTo>
                <a:cubicBezTo>
                  <a:pt x="627208" y="2408226"/>
                  <a:pt x="627208" y="2408226"/>
                  <a:pt x="980418" y="2054725"/>
                </a:cubicBezTo>
                <a:cubicBezTo>
                  <a:pt x="1008987" y="2026133"/>
                  <a:pt x="1008987" y="1979346"/>
                  <a:pt x="980418" y="1953354"/>
                </a:cubicBezTo>
                <a:cubicBezTo>
                  <a:pt x="951850" y="1924761"/>
                  <a:pt x="905101" y="1924761"/>
                  <a:pt x="876533" y="1953354"/>
                </a:cubicBezTo>
                <a:cubicBezTo>
                  <a:pt x="876533" y="1953354"/>
                  <a:pt x="876533" y="1953354"/>
                  <a:pt x="255818" y="2574580"/>
                </a:cubicBezTo>
                <a:cubicBezTo>
                  <a:pt x="196084" y="2631764"/>
                  <a:pt x="102587" y="2631764"/>
                  <a:pt x="42853" y="2574580"/>
                </a:cubicBezTo>
                <a:cubicBezTo>
                  <a:pt x="-14284" y="2514796"/>
                  <a:pt x="-14284" y="2418623"/>
                  <a:pt x="42853" y="2361439"/>
                </a:cubicBezTo>
                <a:cubicBezTo>
                  <a:pt x="42853" y="2361439"/>
                  <a:pt x="42853" y="2361439"/>
                  <a:pt x="554488" y="1849383"/>
                </a:cubicBezTo>
                <a:cubicBezTo>
                  <a:pt x="575265" y="1828588"/>
                  <a:pt x="575265" y="1797397"/>
                  <a:pt x="554488" y="1779202"/>
                </a:cubicBezTo>
                <a:cubicBezTo>
                  <a:pt x="533711" y="1758408"/>
                  <a:pt x="502546" y="1758408"/>
                  <a:pt x="484366" y="1779202"/>
                </a:cubicBezTo>
                <a:cubicBezTo>
                  <a:pt x="484366" y="1779202"/>
                  <a:pt x="484366" y="1779202"/>
                  <a:pt x="320746" y="1942956"/>
                </a:cubicBezTo>
                <a:cubicBezTo>
                  <a:pt x="263609" y="2000140"/>
                  <a:pt x="170113" y="2000140"/>
                  <a:pt x="112976" y="1942956"/>
                </a:cubicBezTo>
                <a:cubicBezTo>
                  <a:pt x="55839" y="1885772"/>
                  <a:pt x="55839" y="1792199"/>
                  <a:pt x="112976" y="1735015"/>
                </a:cubicBezTo>
                <a:cubicBezTo>
                  <a:pt x="112976" y="1735015"/>
                  <a:pt x="112976" y="1735015"/>
                  <a:pt x="177904" y="1670033"/>
                </a:cubicBezTo>
                <a:cubicBezTo>
                  <a:pt x="229847" y="1618047"/>
                  <a:pt x="229847" y="1537470"/>
                  <a:pt x="177904" y="1485484"/>
                </a:cubicBezTo>
                <a:cubicBezTo>
                  <a:pt x="131156" y="1436098"/>
                  <a:pt x="131156" y="1358120"/>
                  <a:pt x="177904" y="1311333"/>
                </a:cubicBezTo>
                <a:cubicBezTo>
                  <a:pt x="227250" y="1261947"/>
                  <a:pt x="227250" y="1181369"/>
                  <a:pt x="175307" y="1134582"/>
                </a:cubicBezTo>
                <a:cubicBezTo>
                  <a:pt x="123364" y="1082597"/>
                  <a:pt x="123364" y="996821"/>
                  <a:pt x="175307" y="947435"/>
                </a:cubicBezTo>
                <a:cubicBezTo>
                  <a:pt x="175307" y="947435"/>
                  <a:pt x="175307" y="947435"/>
                  <a:pt x="1058332" y="100072"/>
                </a:cubicBezTo>
                <a:cubicBezTo>
                  <a:pt x="1112872" y="48086"/>
                  <a:pt x="1195980" y="48086"/>
                  <a:pt x="1250520" y="102671"/>
                </a:cubicBezTo>
                <a:cubicBezTo>
                  <a:pt x="1302463" y="154656"/>
                  <a:pt x="1302463" y="243032"/>
                  <a:pt x="1250520" y="295017"/>
                </a:cubicBezTo>
                <a:cubicBezTo>
                  <a:pt x="1250520" y="295017"/>
                  <a:pt x="1250520" y="295017"/>
                  <a:pt x="1159620" y="385992"/>
                </a:cubicBezTo>
                <a:cubicBezTo>
                  <a:pt x="1120663" y="424981"/>
                  <a:pt x="1120663" y="489963"/>
                  <a:pt x="1159620" y="531551"/>
                </a:cubicBezTo>
                <a:cubicBezTo>
                  <a:pt x="1201175" y="570540"/>
                  <a:pt x="1266103" y="570540"/>
                  <a:pt x="1305060" y="531551"/>
                </a:cubicBezTo>
                <a:cubicBezTo>
                  <a:pt x="1305060" y="531551"/>
                  <a:pt x="1305060" y="531551"/>
                  <a:pt x="1585550" y="248230"/>
                </a:cubicBezTo>
                <a:cubicBezTo>
                  <a:pt x="1637493" y="198844"/>
                  <a:pt x="1718004" y="198844"/>
                  <a:pt x="1767350" y="248230"/>
                </a:cubicBezTo>
                <a:cubicBezTo>
                  <a:pt x="1816695" y="297616"/>
                  <a:pt x="1897206" y="297616"/>
                  <a:pt x="1946552" y="248230"/>
                </a:cubicBezTo>
                <a:cubicBezTo>
                  <a:pt x="1946552" y="248230"/>
                  <a:pt x="1946552" y="248230"/>
                  <a:pt x="2123157" y="71480"/>
                </a:cubicBezTo>
                <a:cubicBezTo>
                  <a:pt x="2169905" y="24693"/>
                  <a:pt x="2245222" y="24693"/>
                  <a:pt x="2291970" y="71480"/>
                </a:cubicBezTo>
                <a:cubicBezTo>
                  <a:pt x="2338719" y="118267"/>
                  <a:pt x="2338719" y="193645"/>
                  <a:pt x="2291970" y="240432"/>
                </a:cubicBezTo>
                <a:cubicBezTo>
                  <a:pt x="2291970" y="240432"/>
                  <a:pt x="2291970" y="240432"/>
                  <a:pt x="2214056" y="318411"/>
                </a:cubicBezTo>
                <a:cubicBezTo>
                  <a:pt x="2190682" y="341804"/>
                  <a:pt x="2190682" y="378194"/>
                  <a:pt x="2214056" y="401587"/>
                </a:cubicBezTo>
                <a:cubicBezTo>
                  <a:pt x="2237431" y="424981"/>
                  <a:pt x="2273791" y="424981"/>
                  <a:pt x="2297165" y="401587"/>
                </a:cubicBezTo>
                <a:cubicBezTo>
                  <a:pt x="2297165" y="401587"/>
                  <a:pt x="2297165" y="401587"/>
                  <a:pt x="2637389" y="58483"/>
                </a:cubicBezTo>
                <a:cubicBezTo>
                  <a:pt x="2676346" y="19494"/>
                  <a:pt x="2726990" y="0"/>
                  <a:pt x="277763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f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accent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3990699" y="1323699"/>
            <a:ext cx="4210603" cy="421060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826453" y="1999052"/>
            <a:ext cx="6547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Топ 25рекомендуемых</a:t>
            </a:r>
          </a:p>
          <a:p>
            <a:pPr algn="ctr"/>
            <a:r>
              <a:rPr lang="ru-RU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книг для программистов </a:t>
            </a:r>
            <a:endParaRPr 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13296" y="4558075"/>
            <a:ext cx="322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Работу выполнила студентка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курса </a:t>
            </a:r>
          </a:p>
          <a:p>
            <a:pPr algn="ctr"/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Тарвердян Сима Арменовна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06D288-523E-4063-9C4C-CC66CCB463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9" b="19789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5B00FCD3-B36C-486B-BC2D-7E537F7E7317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BE667-F2B1-4E4B-89A6-7D2A1E102A81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C7FA1-8C4F-455A-8215-6EE5AAE6C567}"/>
              </a:ext>
            </a:extLst>
          </p:cNvPr>
          <p:cNvSpPr txBox="1"/>
          <p:nvPr/>
        </p:nvSpPr>
        <p:spPr>
          <a:xfrm>
            <a:off x="320455" y="1793518"/>
            <a:ext cx="445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Эрик Эванс. Предметно-ориентированное проектирование. Структуризация сложных программных систем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 descr="Domain-Driven Design: Tackling Complexity in the Heart of Software : Evans,  Eric: Amazon.in: Books">
            <a:extLst>
              <a:ext uri="{FF2B5EF4-FFF2-40B4-BE49-F238E27FC236}">
                <a16:creationId xmlns:a16="http://schemas.microsoft.com/office/drawing/2014/main" id="{846EA3E9-F5A1-4308-B879-D8B8301E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11" y="3280084"/>
            <a:ext cx="2574925" cy="340522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B8004-606F-4442-979E-445757A8DE74}"/>
              </a:ext>
            </a:extLst>
          </p:cNvPr>
          <p:cNvSpPr txBox="1"/>
          <p:nvPr/>
        </p:nvSpPr>
        <p:spPr>
          <a:xfrm>
            <a:off x="447099" y="2582967"/>
            <a:ext cx="5724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effectLst/>
                <a:ea typeface="Calibri" panose="020F0502020204030204" pitchFamily="34" charset="0"/>
              </a:rPr>
              <a:t>Оригинальное название</a:t>
            </a:r>
            <a:r>
              <a:rPr lang="en-US" sz="1200" dirty="0">
                <a:effectLst/>
                <a:ea typeface="Calibri" panose="020F0502020204030204" pitchFamily="34" charset="0"/>
              </a:rPr>
              <a:t>: Domain-Driven Design by Eric Evans</a:t>
            </a:r>
            <a:r>
              <a:rPr lang="ru-RU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72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F22D0B-EA44-448D-99DD-529C7C58E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2" b="18582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20A532AB-F080-4DFB-831D-FC983D492ACA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115EB-9A5B-4AAE-AAE5-F92723635584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B16C9-97D9-4D62-8B79-9F95233945CC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Дональд Кнут. Искусство программирования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 descr="The Art of Computer Programming: Volume 1: Fundamental Algorithms 3, Knuth, Donald  E., eBook - Amazon.com">
            <a:extLst>
              <a:ext uri="{FF2B5EF4-FFF2-40B4-BE49-F238E27FC236}">
                <a16:creationId xmlns:a16="http://schemas.microsoft.com/office/drawing/2014/main" id="{9CD52D92-36D7-40B4-9D02-33CFDEA8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61" y="4126768"/>
            <a:ext cx="1654175" cy="2498725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D19F7-CE06-4CF8-9F06-251D996AE2CE}"/>
              </a:ext>
            </a:extLst>
          </p:cNvPr>
          <p:cNvSpPr txBox="1"/>
          <p:nvPr/>
        </p:nvSpPr>
        <p:spPr>
          <a:xfrm>
            <a:off x="165426" y="2236833"/>
            <a:ext cx="460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The Art of Computer Programming by Donald E. Knuth.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6294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45D98-DB3C-4558-81BE-38EB2BACE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 b="17364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C9DDB632-29CE-44FF-A1ED-6FB9C1E098C5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45FB-AD4E-4D06-BB4E-4A165565BF02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8CD18-70B1-48F2-B1BA-DCE5D61F2627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Абельсон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Сассман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Структура и интерпретация компьютерных программ.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1F096A-8050-45DF-AF63-44E12909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29" y="4006850"/>
            <a:ext cx="1820863" cy="264477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A658F-0E4E-452F-8712-EDDAC216AC17}"/>
              </a:ext>
            </a:extLst>
          </p:cNvPr>
          <p:cNvSpPr txBox="1"/>
          <p:nvPr/>
        </p:nvSpPr>
        <p:spPr>
          <a:xfrm>
            <a:off x="320455" y="2421499"/>
            <a:ext cx="3407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Structure and Interpretation of Computer Programs by Harold Abelson / Gerald Jay Sussman / Julie Sussman.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016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E20D85-A12F-45BC-9765-3AB391623F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4" b="18344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8087DF30-3FD9-426F-A772-51B38E417C0C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6EEC5-73FC-4C62-B5FD-27715DCF3107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81716-B3D5-48B8-9004-0CFF0075EF7C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Мартин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Фаулер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Шаблоны корпоративных приложений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A5F0-95DE-4F8B-A9B3-4C75A7E3F05F}"/>
              </a:ext>
            </a:extLst>
          </p:cNvPr>
          <p:cNvSpPr txBox="1"/>
          <p:nvPr/>
        </p:nvSpPr>
        <p:spPr>
          <a:xfrm>
            <a:off x="641839" y="2198575"/>
            <a:ext cx="349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Patterns of Enterprise Application Architecture by Martin Fowler.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0242" name="Picture 2" descr="Patterns of Enterprise Application Architecture: Fowler, Martin:  8601300201672: Amazon.com: Books">
            <a:extLst>
              <a:ext uri="{FF2B5EF4-FFF2-40B4-BE49-F238E27FC236}">
                <a16:creationId xmlns:a16="http://schemas.microsoft.com/office/drawing/2014/main" id="{81D2A414-1771-4A16-AB12-782243C0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81" y="4027677"/>
            <a:ext cx="1752600" cy="2193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4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B62CFC-EF3C-49BE-B41C-558491ED4D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 b="18063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7F1E68B5-B228-4D16-AE48-7C19C42DD9E8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04BB8-AD46-494D-A034-809F0CB9A792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66C51-7B37-4AB9-980A-FA35B625A7C1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Джон Бентли. Жемчужины программирования.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39728-CDFD-4C97-B270-A0F69C9BDD75}"/>
              </a:ext>
            </a:extLst>
          </p:cNvPr>
          <p:cNvSpPr txBox="1"/>
          <p:nvPr/>
        </p:nvSpPr>
        <p:spPr>
          <a:xfrm>
            <a:off x="320455" y="2271440"/>
            <a:ext cx="47841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Programming Pearls by Jon Bentley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indent="450215" algn="l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Рассматриваются: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методы разработки алгоритмов;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методы оценки производительности;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методы оптимизации программ и экономии памяти;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r>
              <a:rPr lang="ru-RU" sz="1200" dirty="0">
                <a:effectLst/>
                <a:ea typeface="Times New Roman" panose="02020603050405020304" pitchFamily="18" charset="0"/>
              </a:rPr>
              <a:t>задачи сортировки, выборки, поиска</a:t>
            </a:r>
            <a:endParaRPr lang="ru-RU" sz="1200" dirty="0"/>
          </a:p>
        </p:txBody>
      </p:sp>
      <p:pic>
        <p:nvPicPr>
          <p:cNvPr id="11266" name="Picture 2" descr="Programming Pearls : Jon Bentley: Amazon.in: Books">
            <a:extLst>
              <a:ext uri="{FF2B5EF4-FFF2-40B4-BE49-F238E27FC236}">
                <a16:creationId xmlns:a16="http://schemas.microsoft.com/office/drawing/2014/main" id="{9F2DB99C-FEF0-46BE-A44D-822B6234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08" y="3841100"/>
            <a:ext cx="1902923" cy="256766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4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1AFEAE-487A-4C5C-B212-BD0C8D3360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 b="15721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71B9AB60-0F82-4839-AC8E-E107D563E255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0BBE-4537-4649-A86D-7329893AFD22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826A-4F3D-4F6C-9FF6-E4F1925D86BA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ДеМарко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Листер. Человеческий фактор. Успешные проекты и команды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D7283-84BE-4F78-BF5E-A9379528A146}"/>
              </a:ext>
            </a:extLst>
          </p:cNvPr>
          <p:cNvSpPr txBox="1"/>
          <p:nvPr/>
        </p:nvSpPr>
        <p:spPr>
          <a:xfrm>
            <a:off x="0" y="2421499"/>
            <a:ext cx="5299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Peopleware by Tom DeMarco &amp; Tim Lister.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2290" name="Picture 2" descr="Книга &amp;quot;Peopleware: Productive Projects and Teams&amp;quot; – купить книгу ISBN  0-932633-43-9 с быстрой доставкой в интернет-магазине OZON">
            <a:extLst>
              <a:ext uri="{FF2B5EF4-FFF2-40B4-BE49-F238E27FC236}">
                <a16:creationId xmlns:a16="http://schemas.microsoft.com/office/drawing/2014/main" id="{782CAD80-8417-401A-9E3B-3D6DE173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845" y="3790171"/>
            <a:ext cx="1698625" cy="256857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9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BA5868-AA3C-47BB-94E3-E6963616BD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9" b="17749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88EA7ADF-5EF8-44C7-A783-98AAE7E2B357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A5B1F-2088-4443-B5F1-87486464ADC0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1BCAA-BC79-425B-849C-F6635BDB25D9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Кормен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др. Алгоритмы. Построение и анализ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13964-A3F8-448C-BF7F-F44CF7652680}"/>
              </a:ext>
            </a:extLst>
          </p:cNvPr>
          <p:cNvSpPr txBox="1"/>
          <p:nvPr/>
        </p:nvSpPr>
        <p:spPr>
          <a:xfrm>
            <a:off x="589085" y="2198575"/>
            <a:ext cx="3068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Introduction to Algorithms by Thomas H.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Cormen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/ Charles E.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Leiserson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/ Ronald L. Rivest / Clifford Stein.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sz="1200" dirty="0"/>
          </a:p>
        </p:txBody>
      </p:sp>
      <p:pic>
        <p:nvPicPr>
          <p:cNvPr id="13314" name="Picture 2" descr="Amazon.com: Introduction to Algorithms, third edition eBook : Cormen, Thomas  H., Leiserson, Charles E., Rivest, Ronald L., Stein, Clifford: Kindle Store">
            <a:extLst>
              <a:ext uri="{FF2B5EF4-FFF2-40B4-BE49-F238E27FC236}">
                <a16:creationId xmlns:a16="http://schemas.microsoft.com/office/drawing/2014/main" id="{FDDE6A0F-4126-42C9-8C95-25267349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666" y="3829417"/>
            <a:ext cx="2163763" cy="244633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691882-8D86-47FE-80F2-9069C7BEE5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1" b="18791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2443050F-EC41-4E21-8A6B-0CDED9A98646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DA2D9-0C9C-4F48-AFA3-8FBDF87FC4DA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7C009-BC1A-40DD-9426-4F59B43E3544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Чарльз Петцольд. Код тайный язык информатики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A6069-3E1A-44BE-B482-3C7881097515}"/>
              </a:ext>
            </a:extLst>
          </p:cNvPr>
          <p:cNvSpPr txBox="1"/>
          <p:nvPr/>
        </p:nvSpPr>
        <p:spPr>
          <a:xfrm>
            <a:off x="726192" y="2308887"/>
            <a:ext cx="4048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Code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by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Charles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Petzold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sz="1200" dirty="0"/>
          </a:p>
        </p:txBody>
      </p:sp>
      <p:pic>
        <p:nvPicPr>
          <p:cNvPr id="14338" name="Picture 2" descr="Code : Charles Petzold : 9780735611313">
            <a:extLst>
              <a:ext uri="{FF2B5EF4-FFF2-40B4-BE49-F238E27FC236}">
                <a16:creationId xmlns:a16="http://schemas.microsoft.com/office/drawing/2014/main" id="{1A146CD5-BA02-40D8-A651-4DC427EF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94" y="3819037"/>
            <a:ext cx="1866900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A59575-4659-4CB7-ADED-FCF1ABDDBB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2" b="19102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B6E729BF-FE07-4A76-BC90-33FB3D91C596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432F7-2954-411F-8BA2-B1BA3446499E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7DB9-5EAC-4D20-9C65-56C5FB9685E2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</a:rPr>
              <a:t>Стив Круг. Не заставляйте меня думать. Веб-юзабилити и здравый смысл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B556-66AC-45FE-90CC-008B0B00422D}"/>
              </a:ext>
            </a:extLst>
          </p:cNvPr>
          <p:cNvSpPr txBox="1"/>
          <p:nvPr/>
        </p:nvSpPr>
        <p:spPr>
          <a:xfrm>
            <a:off x="447099" y="2320651"/>
            <a:ext cx="4833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Don’t Make Me Think by Steve Krug.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5362" name="Picture 2" descr="Don&amp;#39;t Make Me Think, Revisited: A Common Sense Approach to Web Usability  (3rd Edition) (Voices That Matter): Krug, Steve: 9780321965516: Amazon.com:  Books">
            <a:extLst>
              <a:ext uri="{FF2B5EF4-FFF2-40B4-BE49-F238E27FC236}">
                <a16:creationId xmlns:a16="http://schemas.microsoft.com/office/drawing/2014/main" id="{12EF1C3F-F51B-4AB2-85C0-C723EDB4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30" y="4119563"/>
            <a:ext cx="1524000" cy="19812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7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FFF063-4EF6-4A99-BA34-46053BF7BB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4" b="18354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6449DE08-AE84-4BE7-BD91-59223693B22D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3BF6-2C45-4F3A-97E6-C0458679C872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1D9EA-04E4-4E96-BEF3-889776CDFC69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Джон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Сонмез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Путь программиста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A6CA3-58EF-418B-8BA7-0E0C139360EA}"/>
              </a:ext>
            </a:extLst>
          </p:cNvPr>
          <p:cNvSpPr txBox="1"/>
          <p:nvPr/>
        </p:nvSpPr>
        <p:spPr>
          <a:xfrm>
            <a:off x="509954" y="2435469"/>
            <a:ext cx="4181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Soft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Skills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by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John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Sonmez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6386" name="Picture 2" descr="Soft Skills: The Software Developer&amp;#39;s Life Manual by John Z. Sonmez">
            <a:extLst>
              <a:ext uri="{FF2B5EF4-FFF2-40B4-BE49-F238E27FC236}">
                <a16:creationId xmlns:a16="http://schemas.microsoft.com/office/drawing/2014/main" id="{BCB41764-5B14-4287-A8E7-76AC27DC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11" y="4015642"/>
            <a:ext cx="2003425" cy="256857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6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067562" y="-478067"/>
            <a:ext cx="10212324" cy="7682872"/>
            <a:chOff x="2432790" y="730250"/>
            <a:chExt cx="7132330" cy="5365750"/>
          </a:xfrm>
          <a:solidFill>
            <a:schemeClr val="bg2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1472734" y="1258068"/>
            <a:ext cx="4210603" cy="42106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65100" dir="318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73698" y="1465773"/>
            <a:ext cx="4210603" cy="123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spc="600" dirty="0">
                <a:solidFill>
                  <a:schemeClr val="bg1"/>
                </a:solidFill>
                <a:latin typeface="+mj-lt"/>
              </a:rPr>
              <a:t>Цели и задачи</a:t>
            </a:r>
            <a:endParaRPr lang="en-US" sz="36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1280" y="2678595"/>
            <a:ext cx="4175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Цель: найти лучшие книги для начинающих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программистов, которые хотят улучшить свои 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</a:rPr>
              <a:t>знания и не терять время зря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5966594" y="4239134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A7E19-3E84-4E39-B87E-AEFDAC334EFA}"/>
              </a:ext>
            </a:extLst>
          </p:cNvPr>
          <p:cNvSpPr txBox="1"/>
          <p:nvPr/>
        </p:nvSpPr>
        <p:spPr>
          <a:xfrm>
            <a:off x="1638999" y="3315693"/>
            <a:ext cx="385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Задачи: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1. Рассмотреть в интернет-ресурсах книги для программистов и их отзывы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2. Найти лучшие книги и сделать подборку «книги для программистов </a:t>
            </a:r>
          </a:p>
        </p:txBody>
      </p:sp>
      <p:pic>
        <p:nvPicPr>
          <p:cNvPr id="1026" name="Picture 2" descr="Зарплата техника программиста – сколько получает $?">
            <a:extLst>
              <a:ext uri="{FF2B5EF4-FFF2-40B4-BE49-F238E27FC236}">
                <a16:creationId xmlns:a16="http://schemas.microsoft.com/office/drawing/2014/main" id="{9B26434E-B945-4852-8474-7F1C442B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66" y="952195"/>
            <a:ext cx="3982688" cy="22587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75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19F7BB-2D52-4A55-9C71-C427C72297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8" b="18318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29574C5B-834F-4AEB-93C7-613C1D5F4565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3162E-44E8-4B79-A383-4974F80EC604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6CF2-4305-4E29-8D53-D44CC096E35D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Г.Л Макдауэлл. Карьера программиста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797A-FE22-41DF-A721-C920A55A87C2}"/>
              </a:ext>
            </a:extLst>
          </p:cNvPr>
          <p:cNvSpPr txBox="1"/>
          <p:nvPr/>
        </p:nvSpPr>
        <p:spPr>
          <a:xfrm>
            <a:off x="193811" y="2153424"/>
            <a:ext cx="4668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Cracking the Coding Interview by Gayle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Laakmann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McDowell.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17410" name="Picture 2" descr="Cracking the Coding Interview: 189 Programming Questions and Solutions :  McDowell, Gayle Laakmann: Amazon.in: Books">
            <a:extLst>
              <a:ext uri="{FF2B5EF4-FFF2-40B4-BE49-F238E27FC236}">
                <a16:creationId xmlns:a16="http://schemas.microsoft.com/office/drawing/2014/main" id="{58567F71-F979-46F0-AE5E-115F21B3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37" y="3676960"/>
            <a:ext cx="2201863" cy="31464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0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42C3CF-5718-40D4-9C1B-960E9EF1BC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4" b="18284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61721D0A-1FFD-49C7-A9CE-7CE201DA0229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6D6DD-663A-42C7-9326-406C1BF4B95C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6469A-AAC2-4971-B07B-FFE7AF6EDCE5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Приемы объективно-ориентированного проектирования. Паттерны проектирования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1086E-68CB-43CE-86FF-45FE47EA2AE6}"/>
              </a:ext>
            </a:extLst>
          </p:cNvPr>
          <p:cNvSpPr txBox="1"/>
          <p:nvPr/>
        </p:nvSpPr>
        <p:spPr>
          <a:xfrm>
            <a:off x="536331" y="2367463"/>
            <a:ext cx="3631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Design Patterns by Erich Gamma / Richard Helm / Ralph Johnson / John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Vlissides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8434" name="Picture 2" descr="Design patterns : elements of reusable object-oriented software:  Amazon.co.uk: Erich Gamma, Richard Helm, Ralph Johnson, John Vlissides:  8601419047741: Books">
            <a:extLst>
              <a:ext uri="{FF2B5EF4-FFF2-40B4-BE49-F238E27FC236}">
                <a16:creationId xmlns:a16="http://schemas.microsoft.com/office/drawing/2014/main" id="{436EE608-30C1-4557-A539-A847900A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39" y="3587739"/>
            <a:ext cx="1889125" cy="237013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6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AA4A58-642E-4137-B840-24D3B914D7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1" b="19261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70684B1C-E2B8-42F7-8904-EB975716AEE8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2E591-7262-4E8B-873C-5943D5C59303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C0546-E210-456C-B0B9-85CA4C8E8D74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Майкл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Физерс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Эффективная работа с унаследованным кодом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A9117-699C-445F-B23D-B914A2370F36}"/>
              </a:ext>
            </a:extLst>
          </p:cNvPr>
          <p:cNvSpPr txBox="1"/>
          <p:nvPr/>
        </p:nvSpPr>
        <p:spPr>
          <a:xfrm>
            <a:off x="193812" y="2255183"/>
            <a:ext cx="497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Working Effectively with Legacy Code by Michael Feathers.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indent="450215" algn="l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книге рассматриваются следующие темы: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внутренний механизм изменений в коде;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инструменты тестирования;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виды неправильных зависимостей;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использование преимуществ ООП;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r>
              <a:rPr lang="ru-RU" sz="1200" dirty="0">
                <a:effectLst/>
                <a:ea typeface="Times New Roman" panose="02020603050405020304" pitchFamily="18" charset="0"/>
              </a:rPr>
              <a:t>методы разрыва зависимостей и многое другое</a:t>
            </a:r>
            <a:endParaRPr lang="ru-RU" sz="1200" dirty="0"/>
          </a:p>
        </p:txBody>
      </p:sp>
      <p:pic>
        <p:nvPicPr>
          <p:cNvPr id="19458" name="Picture 2" descr="Working Effectively with Legacy Code (Robert C. Martin Series) 1, Feathers,  Michael, eBook - Amazon.com">
            <a:extLst>
              <a:ext uri="{FF2B5EF4-FFF2-40B4-BE49-F238E27FC236}">
                <a16:creationId xmlns:a16="http://schemas.microsoft.com/office/drawing/2014/main" id="{4E3DC426-53CB-4EED-8950-C9D7C72B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5" y="4286508"/>
            <a:ext cx="1790934" cy="236491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28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7ED4A-41D3-46BF-BC34-115ACE22E5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6" b="18136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9DE5EDA3-AF23-4CC1-9C6C-FEC34B7014B0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761BB-1932-427E-B44D-965FDED71F9C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2FC00-02F7-4537-A388-8627C68691EF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Роберт Мартин. Идеальный программист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829B7-BEBD-4897-BA6B-E3719D7F3F40}"/>
              </a:ext>
            </a:extLst>
          </p:cNvPr>
          <p:cNvSpPr txBox="1"/>
          <p:nvPr/>
        </p:nvSpPr>
        <p:spPr>
          <a:xfrm>
            <a:off x="703385" y="2488223"/>
            <a:ext cx="4706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effectLst/>
                <a:ea typeface="Calibri" panose="020F0502020204030204" pitchFamily="34" charset="0"/>
              </a:rPr>
              <a:t>Оригинальное название</a:t>
            </a:r>
            <a:r>
              <a:rPr lang="en-US" sz="1200" dirty="0">
                <a:effectLst/>
                <a:ea typeface="Calibri" panose="020F0502020204030204" pitchFamily="34" charset="0"/>
              </a:rPr>
              <a:t>: The Clean Coder by Robert Martin</a:t>
            </a:r>
            <a:endParaRPr lang="ru-RU" sz="1200" dirty="0"/>
          </a:p>
        </p:txBody>
      </p:sp>
      <p:pic>
        <p:nvPicPr>
          <p:cNvPr id="20482" name="Picture 2" descr="Clean Code: A Handbook of Agile Software Craftsmanship: Martin, Robert:  9780132350884: Books - Amazon.ca">
            <a:extLst>
              <a:ext uri="{FF2B5EF4-FFF2-40B4-BE49-F238E27FC236}">
                <a16:creationId xmlns:a16="http://schemas.microsoft.com/office/drawing/2014/main" id="{01C7B57D-09CC-45C1-801E-DA468BBD6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4" y="3381715"/>
            <a:ext cx="2187575" cy="28956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9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5ED673-9AD5-4B37-B15F-3240B83B5F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3" b="17993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4F221C04-2071-444C-ABD0-854E4A929672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309E2-4BA6-4B0F-8B15-28527AA08A6F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3F249-94F3-4ED2-973F-92A9A234E3D8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Фредерик Брукс. Мифический человеко-месяц , или как создаются программные системы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ABEB3-EEBC-4057-87E3-3A85B9387531}"/>
              </a:ext>
            </a:extLst>
          </p:cNvPr>
          <p:cNvSpPr txBox="1"/>
          <p:nvPr/>
        </p:nvSpPr>
        <p:spPr>
          <a:xfrm>
            <a:off x="275185" y="2493840"/>
            <a:ext cx="398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The Mythical Man-Month by Frederick P. Brooks Jr.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r>
              <a:rPr lang="ru-RU" sz="1200" dirty="0">
                <a:effectLst/>
                <a:ea typeface="Calibri" panose="020F0502020204030204" pitchFamily="34" charset="0"/>
              </a:rPr>
              <a:t>Англоязычный журнал PC World поместил книгу Брукса на первое место в списке «Десять IT-книг, которые стыдно признать, что не читал» (Top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Ten</a:t>
            </a:r>
            <a:r>
              <a:rPr lang="ru-RU" sz="1200" dirty="0">
                <a:effectLst/>
                <a:ea typeface="Calibri" panose="020F0502020204030204" pitchFamily="34" charset="0"/>
              </a:rPr>
              <a:t> IT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Books</a:t>
            </a:r>
            <a:r>
              <a:rPr lang="ru-RU" sz="1200" dirty="0">
                <a:effectLst/>
                <a:ea typeface="Calibri" panose="020F0502020204030204" pitchFamily="34" charset="0"/>
              </a:rPr>
              <a:t>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Never</a:t>
            </a:r>
            <a:r>
              <a:rPr lang="ru-RU" sz="1200" dirty="0">
                <a:effectLst/>
                <a:ea typeface="Calibri" panose="020F0502020204030204" pitchFamily="34" charset="0"/>
              </a:rPr>
              <a:t> To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Admit</a:t>
            </a:r>
            <a:r>
              <a:rPr lang="ru-RU" sz="1200" dirty="0">
                <a:effectLst/>
                <a:ea typeface="Calibri" panose="020F0502020204030204" pitchFamily="34" charset="0"/>
              </a:rPr>
              <a:t> You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Haven't</a:t>
            </a:r>
            <a:r>
              <a:rPr lang="ru-RU" sz="1200" dirty="0">
                <a:effectLst/>
                <a:ea typeface="Calibri" panose="020F0502020204030204" pitchFamily="34" charset="0"/>
              </a:rPr>
              <a:t> </a:t>
            </a:r>
            <a:r>
              <a:rPr lang="ru-RU" sz="1200" dirty="0" err="1">
                <a:effectLst/>
                <a:ea typeface="Calibri" panose="020F0502020204030204" pitchFamily="34" charset="0"/>
              </a:rPr>
              <a:t>Read</a:t>
            </a:r>
            <a:r>
              <a:rPr lang="ru-RU" sz="1200" dirty="0">
                <a:effectLst/>
                <a:ea typeface="Calibri" panose="020F0502020204030204" pitchFamily="34" charset="0"/>
              </a:rPr>
              <a:t>).</a:t>
            </a:r>
            <a:endParaRPr lang="ru-RU" sz="1200" dirty="0"/>
          </a:p>
        </p:txBody>
      </p:sp>
      <p:pic>
        <p:nvPicPr>
          <p:cNvPr id="21506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7786544-8AEE-4147-9249-83E6C4C8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53" y="3782106"/>
            <a:ext cx="1775946" cy="264802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20D241-31A0-40ED-9960-D12179FE25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5" b="11425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3333C853-A76B-4181-9653-0DE06D8B9DD0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319F7-5B96-4D31-9E2F-5ABA874EB65F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3576E-F827-4DAF-86B9-03840EA2EE39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Фримен,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Робсон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Head First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Паттерны проектирования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7CF9-9909-4681-8E93-75ADBC1CABA6}"/>
              </a:ext>
            </a:extLst>
          </p:cNvPr>
          <p:cNvSpPr txBox="1"/>
          <p:nvPr/>
        </p:nvSpPr>
        <p:spPr>
          <a:xfrm>
            <a:off x="87923" y="2236833"/>
            <a:ext cx="5383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Head First Design Patterns by Eric Freeman / Bert Bates / Kathy Sierra / Elisabeth Robson.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22530" name="Picture 2" descr="Head First Design Patterns: A Brain-Friendly Guide: Eric Freeman, Bert Bates,  Kathy Sierra, Elisabeth Robson: 0000596007124: Amazon.com: Books">
            <a:extLst>
              <a:ext uri="{FF2B5EF4-FFF2-40B4-BE49-F238E27FC236}">
                <a16:creationId xmlns:a16="http://schemas.microsoft.com/office/drawing/2014/main" id="{BB8542FC-DDA0-4A2B-B388-67D46637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25" y="3203575"/>
            <a:ext cx="2522537" cy="292576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9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12DAE0-E778-4FFF-9C02-328FF8F3DB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9" b="18329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9EFB9945-F1A1-4D24-A148-88DCE07B2ECE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77267-ABF1-439B-B527-80170FF7D168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CACEE-85BB-4747-9299-7FF96F520007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Фаулер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Кент. Рефакторинг. Улучшение проекта существующего кода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88E6-FAEE-4FDC-B811-68C5BE3655DF}"/>
              </a:ext>
            </a:extLst>
          </p:cNvPr>
          <p:cNvSpPr txBox="1"/>
          <p:nvPr/>
        </p:nvSpPr>
        <p:spPr>
          <a:xfrm>
            <a:off x="447099" y="2479431"/>
            <a:ext cx="437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Refactoring by Martin Fowler.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23554" name="Picture 2" descr="Refactoring">
            <a:extLst>
              <a:ext uri="{FF2B5EF4-FFF2-40B4-BE49-F238E27FC236}">
                <a16:creationId xmlns:a16="http://schemas.microsoft.com/office/drawing/2014/main" id="{0581297F-70DF-4531-978A-69515C5A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77" y="4126768"/>
            <a:ext cx="1828800" cy="238442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2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3280D0-E12D-4B8F-878E-36B184ACC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2" b="19312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5CA625FB-0BE3-48E0-A5B4-0E0B5A9767FE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C4E48-08B0-43AD-BD27-5A2C1283D2E2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11808-1E20-4673-9718-C5F46BF68B97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Стив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Макконел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Совершенный код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9C2A4-FDCD-40FA-9EEB-2A31BC78AFCB}"/>
              </a:ext>
            </a:extLst>
          </p:cNvPr>
          <p:cNvSpPr txBox="1"/>
          <p:nvPr/>
        </p:nvSpPr>
        <p:spPr>
          <a:xfrm>
            <a:off x="562708" y="2365131"/>
            <a:ext cx="485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Code Complete by Steve McConnell.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sz="1200" dirty="0"/>
          </a:p>
        </p:txBody>
      </p:sp>
      <p:pic>
        <p:nvPicPr>
          <p:cNvPr id="24578" name="Picture 2" descr="Code Complete by Steve McConnell">
            <a:extLst>
              <a:ext uri="{FF2B5EF4-FFF2-40B4-BE49-F238E27FC236}">
                <a16:creationId xmlns:a16="http://schemas.microsoft.com/office/drawing/2014/main" id="{20AA6A71-D692-4AA2-8541-426E2EAA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90" y="3203575"/>
            <a:ext cx="2582863" cy="3154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EC44CC-5084-4159-ADEF-A409793ECA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4" b="18404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DCA277E8-30B0-493B-9548-3E720138AFEC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EBB29-02BF-4756-8A4F-2806392F50CB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FA8E7-F6B8-4511-94C4-6D3A36A3E206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Роберт Мартин, Чистый код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2468B-5352-43D0-BA01-C0F7FDF3AD4E}"/>
              </a:ext>
            </a:extLst>
          </p:cNvPr>
          <p:cNvSpPr txBox="1"/>
          <p:nvPr/>
        </p:nvSpPr>
        <p:spPr>
          <a:xfrm>
            <a:off x="447099" y="2236833"/>
            <a:ext cx="4559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Clean Code by Robert C. Martin.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Picture 2" descr="Clean Code: A Handbook of Agile Software Craftsmanship: Martin, Robert:  9780132350884: Books - Amazon.ca">
            <a:extLst>
              <a:ext uri="{FF2B5EF4-FFF2-40B4-BE49-F238E27FC236}">
                <a16:creationId xmlns:a16="http://schemas.microsoft.com/office/drawing/2014/main" id="{CAB2BC5D-A854-478B-A810-D4BC39EC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7" y="3425602"/>
            <a:ext cx="2187575" cy="28956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1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063AF7-9EBD-4EBC-A704-B79E5CD6E5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9" b="1772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1D166-7348-4195-9CD2-21EAF3C31E08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Томас, Хант. Программист-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Праграмик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36CE6661-8B35-43D1-A3E9-5DAE958B966F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6FBB-4F82-423B-AAD2-362A9624D4E5}"/>
              </a:ext>
            </a:extLst>
          </p:cNvPr>
          <p:cNvSpPr txBox="1"/>
          <p:nvPr/>
        </p:nvSpPr>
        <p:spPr>
          <a:xfrm>
            <a:off x="1139369" y="1357683"/>
            <a:ext cx="1111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11179-2398-43C9-B44D-BC635306CA19}"/>
              </a:ext>
            </a:extLst>
          </p:cNvPr>
          <p:cNvSpPr txBox="1"/>
          <p:nvPr/>
        </p:nvSpPr>
        <p:spPr>
          <a:xfrm>
            <a:off x="447099" y="2198574"/>
            <a:ext cx="4247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The Pragmatic Programmer by David Thomas &amp; Andrew Hunt.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0DA95EF-EEE4-40DC-9423-8A125717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66" y="3659864"/>
            <a:ext cx="2011363" cy="263683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95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9268" y="4956537"/>
            <a:ext cx="8881955" cy="616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>
                <a:effectLst/>
                <a:ea typeface="Calibri" panose="020F0502020204030204" pitchFamily="34" charset="0"/>
              </a:rPr>
              <a:t>Книга — это источник информации. Они бывают на бумажном носителе, в электронном виде и аудиокниги. В книгах содержится огромный опыт и знания других людей, которыми можно воспользоваться.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4DBC76-2DA9-4C3B-854D-9C9149E291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r="8065"/>
          <a:stretch>
            <a:fillRect/>
          </a:stretch>
        </p:blipFill>
        <p:spPr>
          <a:xfrm>
            <a:off x="2548545" y="-837363"/>
            <a:ext cx="6484938" cy="5799138"/>
          </a:xfrm>
        </p:spPr>
      </p:pic>
      <p:grpSp>
        <p:nvGrpSpPr>
          <p:cNvPr id="6" name="Group 5"/>
          <p:cNvGrpSpPr/>
          <p:nvPr/>
        </p:nvGrpSpPr>
        <p:grpSpPr>
          <a:xfrm>
            <a:off x="1679268" y="-279432"/>
            <a:ext cx="7964187" cy="4566135"/>
            <a:chOff x="2037184" y="1360110"/>
            <a:chExt cx="10466670" cy="6000891"/>
          </a:xfrm>
          <a:solidFill>
            <a:schemeClr val="accent1"/>
          </a:solidFill>
        </p:grpSpPr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/>
            <p:cNvSpPr>
              <a:spLocks noEditPoints="1"/>
            </p:cNvSpPr>
            <p:nvPr/>
          </p:nvSpPr>
          <p:spPr bwMode="auto">
            <a:xfrm>
              <a:off x="3345144" y="2212005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0741025" y="556899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8371699" y="1770853"/>
              <a:ext cx="1104631" cy="110831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519316" y="6135213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814867" y="5630396"/>
              <a:ext cx="936780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619243" y="5249486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9489039" y="1360110"/>
              <a:ext cx="402209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037184" y="4437530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12101644" y="5462710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5969356" y="5690034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4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9543314" cy="144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AutoNum type="arabicParenR"/>
            </a:pPr>
            <a:r>
              <a:rPr lang="ru-RU" sz="1200" dirty="0"/>
              <a:t>Конечно, даже такой подход к выборке статей не позволит включать все достойные книги </a:t>
            </a:r>
            <a:endParaRPr lang="en-US" sz="1200" dirty="0"/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AutoNum type="arabicParenR"/>
            </a:pP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AutoNum type="arabicParenR"/>
            </a:pPr>
            <a:r>
              <a:rPr lang="ru-RU" sz="1200" dirty="0"/>
              <a:t>Наверняка, многие из этих книг вы уже читали или хотя бы держали их в руках, или хотя бы видели на просторах интернета. Но это «вечные» книги, которые посвящены основам.</a:t>
            </a:r>
            <a:endParaRPr lang="en-US" sz="1200" dirty="0"/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977126" y="1058388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ЗАКЛЮЧЕНИЕ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89839" y="-412435"/>
            <a:ext cx="10212324" cy="7682871"/>
            <a:chOff x="2432790" y="730250"/>
            <a:chExt cx="7132330" cy="5365749"/>
          </a:xfrm>
          <a:solidFill>
            <a:schemeClr val="bg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63911" y="800100"/>
              <a:ext cx="5110162" cy="5078412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8262" y="5394324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306592" y="11715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43324" y="13573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724649" y="4189412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933698" y="3802585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432790" y="2824939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7440141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91040" y="3104102"/>
            <a:ext cx="5907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spc="600" dirty="0">
                <a:solidFill>
                  <a:schemeClr val="accent1"/>
                </a:solidFill>
                <a:latin typeface="+mj-lt"/>
              </a:rPr>
              <a:t>Спасибо за внимание</a:t>
            </a:r>
            <a:endParaRPr lang="en-US" sz="3200" spc="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6059458" y="4602638"/>
            <a:ext cx="258811" cy="236305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866" y="3621953"/>
            <a:ext cx="4702016" cy="144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Для начала Пьер сделал несколько вариаций Google-запроса «Best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Programming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Books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». Анализ топ поисковой выдачи и исключив дубликаты списков, Пьер получив 150 подходящих страниц. Далее из них были исключены ветки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Quora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 и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Reddit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176" y="2126909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Пьера де Вульфа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124" y="1536333"/>
            <a:ext cx="4281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Методология составления списка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209626" y="1574591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Часть списка с книгами после парсинга страниц">
            <a:extLst>
              <a:ext uri="{FF2B5EF4-FFF2-40B4-BE49-F238E27FC236}">
                <a16:creationId xmlns:a16="http://schemas.microsoft.com/office/drawing/2014/main" id="{B932AFB2-3816-451B-AF4B-E7189AF6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74" y="115866"/>
            <a:ext cx="5943600" cy="185102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Рисунок 1">
            <a:extLst>
              <a:ext uri="{FF2B5EF4-FFF2-40B4-BE49-F238E27FC236}">
                <a16:creationId xmlns:a16="http://schemas.microsoft.com/office/drawing/2014/main" id="{31AD6A11-4875-4E1A-82E5-A938E75C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49" y="2126909"/>
            <a:ext cx="4130675" cy="230822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Часть списка после применения функции &lt;code class=&quot;inline-code&quot;&gt;clean_link()&lt;/code&gt;.">
            <a:extLst>
              <a:ext uri="{FF2B5EF4-FFF2-40B4-BE49-F238E27FC236}">
                <a16:creationId xmlns:a16="http://schemas.microsoft.com/office/drawing/2014/main" id="{A15DB5D1-7966-4920-BE6A-91492518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77031"/>
            <a:ext cx="5211763" cy="172243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42C817-D94D-48C9-8329-EE2CB5A6C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6" b="16466"/>
          <a:stretch>
            <a:fillRect/>
          </a:stretch>
        </p:blipFill>
        <p:spPr>
          <a:xfrm>
            <a:off x="5373754" y="90984"/>
            <a:ext cx="7411986" cy="6628471"/>
          </a:xfrm>
        </p:spPr>
      </p:pic>
      <p:grpSp>
        <p:nvGrpSpPr>
          <p:cNvPr id="33" name="Group 32"/>
          <p:cNvGrpSpPr/>
          <p:nvPr/>
        </p:nvGrpSpPr>
        <p:grpSpPr>
          <a:xfrm>
            <a:off x="5081786" y="-353292"/>
            <a:ext cx="7665515" cy="7685641"/>
            <a:chOff x="4437550" y="-353292"/>
            <a:chExt cx="7665515" cy="7685641"/>
          </a:xfrm>
          <a:solidFill>
            <a:schemeClr val="accent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52738" y="2095736"/>
            <a:ext cx="5741361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l">
              <a:lnSpc>
                <a:spcPct val="150000"/>
              </a:lnSpc>
            </a:pPr>
            <a:r>
              <a:rPr lang="ru-RU" sz="12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Оригинальное название</a:t>
            </a:r>
            <a:r>
              <a:rPr lang="ru-RU" sz="1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Continuous Delivery by Jez Humble</a:t>
            </a:r>
            <a:r>
              <a:rPr lang="ru-RU" sz="1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&amp; </a:t>
            </a:r>
            <a:r>
              <a:rPr lang="en-US" sz="1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David Farley</a:t>
            </a:r>
            <a:r>
              <a:rPr lang="ru-RU" sz="1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indent="450215" algn="l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Рассматриваются следующие темы: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автоматизация сборки, интеграции, тестирования и развертывания программного обеспечения;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реализация конвейера развертывания на уровне команд и организаций;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взаимодействие разработчиков, тестировщиков и администраторов;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стратегии инкрементной разработки программных средств большими распределенными командами;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эффективные стратегии управления конфигурациями;</a:t>
            </a:r>
            <a:endParaRPr lang="ru-RU" sz="1200" dirty="0">
              <a:effectLst/>
              <a:ea typeface="Calibri" panose="020F0502020204030204" pitchFamily="34" charset="0"/>
            </a:endParaRPr>
          </a:p>
          <a:p>
            <a:r>
              <a:rPr lang="ru-RU" sz="1200" dirty="0">
                <a:effectLst/>
                <a:ea typeface="Times New Roman" panose="02020603050405020304" pitchFamily="18" charset="0"/>
              </a:rPr>
              <a:t>автоматизация приемочного тестирования – от анализа требований до реализации процессов.</a:t>
            </a:r>
            <a:endParaRPr lang="ru-RU" sz="1200" dirty="0">
              <a:effectLst/>
              <a:ea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Хамбл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ru-RU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Фарли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</a:rPr>
              <a:t>. Непрерывное развёртывание ПО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8836" y="1357683"/>
            <a:ext cx="125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ontinuous Delivery: Reliable Software Releases through Build, Test, and  Deployment Automation (Addison-Wesley Signature Series (Fowler)) 1, Humble,  Jez, Farley, David, eBook - Amazon.com">
            <a:extLst>
              <a:ext uri="{FF2B5EF4-FFF2-40B4-BE49-F238E27FC236}">
                <a16:creationId xmlns:a16="http://schemas.microsoft.com/office/drawing/2014/main" id="{7EC0D2A0-B952-4F45-A7BC-38E2F9374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25" y="483366"/>
            <a:ext cx="1175322" cy="154487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428EE-CA06-4ACA-B432-C27EEDD8D6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4" b="18404"/>
          <a:stretch>
            <a:fillRect/>
          </a:stretch>
        </p:blipFill>
        <p:spPr>
          <a:xfrm>
            <a:off x="5315882" y="0"/>
            <a:ext cx="7549834" cy="6751747"/>
          </a:xfr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57CCA58D-D34A-4ACC-BF02-571695ECDC1F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A4627-0683-4229-B0E7-95AF5EE0B860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BA87C-0C27-4715-8A78-8A9167A1D0F2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</a:rPr>
              <a:t>Уэйн, Седжвик. Алгоритмы на Java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D0BC3-70FA-4761-BDC5-3BFFB50B78C6}"/>
              </a:ext>
            </a:extLst>
          </p:cNvPr>
          <p:cNvSpPr txBox="1"/>
          <p:nvPr/>
        </p:nvSpPr>
        <p:spPr>
          <a:xfrm>
            <a:off x="193811" y="2198575"/>
            <a:ext cx="371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effectLst/>
                <a:ea typeface="Calibri" panose="020F0502020204030204" pitchFamily="34" charset="0"/>
              </a:rPr>
              <a:t>Оригинальное название</a:t>
            </a:r>
            <a:r>
              <a:rPr lang="en-US" sz="1200" dirty="0">
                <a:effectLst/>
                <a:ea typeface="Calibri" panose="020F0502020204030204" pitchFamily="34" charset="0"/>
              </a:rPr>
              <a:t>: Algorithms by Robert Sedgewick &amp; Kevin Wayne</a:t>
            </a:r>
            <a:endParaRPr lang="ru-RU" sz="1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B84BBA-AA30-40FE-9F19-995800A47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09" y="3231613"/>
            <a:ext cx="1905000" cy="25304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3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C59539-47A2-4E65-98F1-9554E61BB4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 b="20440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CB32E1B7-C7DD-4FD0-8FE2-1DCFAE64F497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D87B2-1BEE-47DA-9967-8CADEAA87055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046AF-3972-4D59-BD07-0C90E81E539C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Кори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Альтхофф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Сам себе программист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1B641-2697-4B14-A4AE-0AF978B0A7FA}"/>
              </a:ext>
            </a:extLst>
          </p:cNvPr>
          <p:cNvSpPr txBox="1"/>
          <p:nvPr/>
        </p:nvSpPr>
        <p:spPr>
          <a:xfrm>
            <a:off x="447099" y="2236834"/>
            <a:ext cx="49944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Оригинальное название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Self-Taught Programmer by Cory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Althoff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l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Книга состоит из нескольких разделов: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основы Python 3 и разработка первых программ;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основы объектно-ориентированного программирования;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регулярные выражения и базы данных. Использование приобретённых прежде навыков для разработки веб-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скрапера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основы Computer Science, алгоритмов и структур данных;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советы о работе в команде и получении первой работы</a:t>
            </a:r>
            <a:endParaRPr lang="ru-RU" sz="1200" dirty="0">
              <a:cs typeface="Times New Roman" panose="02020603050405020304" pitchFamily="18" charset="0"/>
            </a:endParaRPr>
          </a:p>
        </p:txBody>
      </p:sp>
      <p:pic>
        <p:nvPicPr>
          <p:cNvPr id="5122" name="Picture 2" descr="The Self-Taught Programmer: The Definitive Guide to Programming  Professionally by Cory Althoff">
            <a:extLst>
              <a:ext uri="{FF2B5EF4-FFF2-40B4-BE49-F238E27FC236}">
                <a16:creationId xmlns:a16="http://schemas.microsoft.com/office/drawing/2014/main" id="{B19E108A-EB84-48D0-9F2E-3F7938A8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85" y="4723545"/>
            <a:ext cx="1618938" cy="2003278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6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62E10-AACA-4055-9119-A16E64CC15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0" b="14230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8BE0BC81-60D5-40E2-954D-779B665B57DF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82BFF-4A02-4B91-9AF0-D1E41A23D3B5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EC147-FDC9-4580-BE3F-6B05C01AC219}"/>
              </a:ext>
            </a:extLst>
          </p:cNvPr>
          <p:cNvSpPr txBox="1"/>
          <p:nvPr/>
        </p:nvSpPr>
        <p:spPr>
          <a:xfrm>
            <a:off x="320455" y="1793518"/>
            <a:ext cx="445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Steve McConnell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Rapid Development</a:t>
            </a:r>
          </a:p>
        </p:txBody>
      </p:sp>
    </p:spTree>
    <p:extLst>
      <p:ext uri="{BB962C8B-B14F-4D97-AF65-F5344CB8AC3E}">
        <p14:creationId xmlns:p14="http://schemas.microsoft.com/office/powerpoint/2010/main" val="4900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9B2338-C032-4973-A43C-92C6C07D30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5938"/>
          <a:stretch>
            <a:fillRect/>
          </a:stretch>
        </p:blipFill>
        <p:spPr/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F0D95FB5-B9B2-4835-95E7-2D42B47551C9}"/>
              </a:ext>
            </a:extLst>
          </p:cNvPr>
          <p:cNvSpPr>
            <a:spLocks noEditPoints="1"/>
          </p:cNvSpPr>
          <p:nvPr/>
        </p:nvSpPr>
        <p:spPr bwMode="auto">
          <a:xfrm>
            <a:off x="193811" y="1395940"/>
            <a:ext cx="253288" cy="231262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7AA69-9175-4C5E-ADBF-54A7B8856A8E}"/>
              </a:ext>
            </a:extLst>
          </p:cNvPr>
          <p:cNvSpPr txBox="1"/>
          <p:nvPr/>
        </p:nvSpPr>
        <p:spPr>
          <a:xfrm>
            <a:off x="1068837" y="1357683"/>
            <a:ext cx="125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ru-RU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место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24B8A-4EB5-4C7B-BA8B-9AF8549260FC}"/>
              </a:ext>
            </a:extLst>
          </p:cNvPr>
          <p:cNvSpPr txBox="1"/>
          <p:nvPr/>
        </p:nvSpPr>
        <p:spPr>
          <a:xfrm>
            <a:off x="320455" y="1793518"/>
            <a:ext cx="445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Питер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Сейбел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Кодеры за работой. Размышление о ремесле программиста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Coders at Work - Peter Seibel">
            <a:extLst>
              <a:ext uri="{FF2B5EF4-FFF2-40B4-BE49-F238E27FC236}">
                <a16:creationId xmlns:a16="http://schemas.microsoft.com/office/drawing/2014/main" id="{13169AE0-CE13-4738-827F-AF44C0B8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73" y="3127177"/>
            <a:ext cx="2366963" cy="350113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73ACB-1869-478A-B768-F243217B1382}"/>
              </a:ext>
            </a:extLst>
          </p:cNvPr>
          <p:cNvSpPr txBox="1"/>
          <p:nvPr/>
        </p:nvSpPr>
        <p:spPr>
          <a:xfrm>
            <a:off x="320455" y="2430998"/>
            <a:ext cx="579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Оригинальное название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Coders at Work by Peter Seibel.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0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FFC000"/>
      </a:accent1>
      <a:accent2>
        <a:srgbClr val="EB1567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mystic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925</Words>
  <Application>Microsoft Office PowerPoint</Application>
  <PresentationFormat>Широкоэкранный</PresentationFormat>
  <Paragraphs>117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Open Sans</vt:lpstr>
      <vt:lpstr>Raleway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Тарвердян Сима Арменовна</cp:lastModifiedBy>
  <cp:revision>34</cp:revision>
  <dcterms:created xsi:type="dcterms:W3CDTF">2018-05-05T03:43:01Z</dcterms:created>
  <dcterms:modified xsi:type="dcterms:W3CDTF">2022-10-19T10:53:32Z</dcterms:modified>
</cp:coreProperties>
</file>